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6" r:id="rId4"/>
  </p:sldMasterIdLst>
  <p:notesMasterIdLst>
    <p:notesMasterId r:id="rId20"/>
  </p:notesMasterIdLst>
  <p:handoutMasterIdLst>
    <p:handoutMasterId r:id="rId21"/>
  </p:handoutMasterIdLst>
  <p:sldIdLst>
    <p:sldId id="410" r:id="rId5"/>
    <p:sldId id="411" r:id="rId6"/>
    <p:sldId id="431" r:id="rId7"/>
    <p:sldId id="413" r:id="rId8"/>
    <p:sldId id="414" r:id="rId9"/>
    <p:sldId id="425" r:id="rId10"/>
    <p:sldId id="415" r:id="rId11"/>
    <p:sldId id="432" r:id="rId12"/>
    <p:sldId id="418" r:id="rId13"/>
    <p:sldId id="421" r:id="rId14"/>
    <p:sldId id="426" r:id="rId15"/>
    <p:sldId id="419" r:id="rId16"/>
    <p:sldId id="420" r:id="rId17"/>
    <p:sldId id="429" r:id="rId18"/>
    <p:sldId id="42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6327" autoAdjust="0"/>
  </p:normalViewPr>
  <p:slideViewPr>
    <p:cSldViewPr snapToGrid="0">
      <p:cViewPr varScale="1">
        <p:scale>
          <a:sx n="111" d="100"/>
          <a:sy n="111" d="100"/>
        </p:scale>
        <p:origin x="58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MedPAC and Sword Data for Medicare Margins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MedPAC</c:v>
                </c:pt>
                <c:pt idx="1">
                  <c:v>Sword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24.9</c:v>
                </c:pt>
                <c:pt idx="1">
                  <c:v>24.53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37-4CA3-8C9B-27873C7805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MedPAC</c:v>
                </c:pt>
                <c:pt idx="1">
                  <c:v>Sword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22.2</c:v>
                </c:pt>
                <c:pt idx="1">
                  <c:v>21.91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37-4CA3-8C9B-27873C78051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15915871"/>
        <c:axId val="1154461120"/>
      </c:barChart>
      <c:catAx>
        <c:axId val="1015915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4461120"/>
        <c:crosses val="autoZero"/>
        <c:auto val="1"/>
        <c:lblAlgn val="ctr"/>
        <c:lblOffset val="100"/>
        <c:noMultiLvlLbl val="0"/>
      </c:catAx>
      <c:valAx>
        <c:axId val="115446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Profit Margin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5915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All Payer Profit Margins by Size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4642524698314224E-2"/>
          <c:y val="0.16116380815337572"/>
          <c:w val="0.92468003632513618"/>
          <c:h val="0.658684255076021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4"/>
              <c:layout>
                <c:manualLayout>
                  <c:x val="-6.953586548026921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86-4698-A984-6DE7925E4E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All</c:v>
                </c:pt>
                <c:pt idx="1">
                  <c:v>Small</c:v>
                </c:pt>
                <c:pt idx="2">
                  <c:v>Medium</c:v>
                </c:pt>
                <c:pt idx="3">
                  <c:v>Large</c:v>
                </c:pt>
                <c:pt idx="4">
                  <c:v>XL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1.48</c:v>
                </c:pt>
                <c:pt idx="1">
                  <c:v>-4.3600000000000003</c:v>
                </c:pt>
                <c:pt idx="2">
                  <c:v>2.84</c:v>
                </c:pt>
                <c:pt idx="3">
                  <c:v>3.77</c:v>
                </c:pt>
                <c:pt idx="4">
                  <c:v>1.88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E3-4487-9D11-E49E87AC2A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All</c:v>
                </c:pt>
                <c:pt idx="1">
                  <c:v>Small</c:v>
                </c:pt>
                <c:pt idx="2">
                  <c:v>Medium</c:v>
                </c:pt>
                <c:pt idx="3">
                  <c:v>Large</c:v>
                </c:pt>
                <c:pt idx="4">
                  <c:v>XL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-4.4000000000000004</c:v>
                </c:pt>
                <c:pt idx="2">
                  <c:v>1.06</c:v>
                </c:pt>
                <c:pt idx="3">
                  <c:v>0</c:v>
                </c:pt>
                <c:pt idx="4">
                  <c:v>2.94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E3-4487-9D11-E49E87AC2A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All</c:v>
                </c:pt>
                <c:pt idx="1">
                  <c:v>Small</c:v>
                </c:pt>
                <c:pt idx="2">
                  <c:v>Medium</c:v>
                </c:pt>
                <c:pt idx="3">
                  <c:v>Large</c:v>
                </c:pt>
                <c:pt idx="4">
                  <c:v>XL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-2.1</c:v>
                </c:pt>
                <c:pt idx="1">
                  <c:v>-5.09</c:v>
                </c:pt>
                <c:pt idx="2">
                  <c:v>0</c:v>
                </c:pt>
                <c:pt idx="3">
                  <c:v>-3.03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E3-4487-9D11-E49E87AC2AA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76080880"/>
        <c:axId val="1576081840"/>
      </c:barChart>
      <c:catAx>
        <c:axId val="1576080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6081840"/>
        <c:crosses val="autoZero"/>
        <c:auto val="1"/>
        <c:lblAlgn val="ctr"/>
        <c:lblOffset val="100"/>
        <c:noMultiLvlLbl val="0"/>
      </c:catAx>
      <c:valAx>
        <c:axId val="157608184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608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/>
              <a:t>All Payer Visits Per Census by Size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All</c:v>
                </c:pt>
                <c:pt idx="1">
                  <c:v>Small</c:v>
                </c:pt>
                <c:pt idx="2">
                  <c:v>Medium</c:v>
                </c:pt>
                <c:pt idx="3">
                  <c:v>Large</c:v>
                </c:pt>
                <c:pt idx="4">
                  <c:v>XL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24.46</c:v>
                </c:pt>
                <c:pt idx="1">
                  <c:v>43.18</c:v>
                </c:pt>
                <c:pt idx="2">
                  <c:v>28.39</c:v>
                </c:pt>
                <c:pt idx="3">
                  <c:v>23.3</c:v>
                </c:pt>
                <c:pt idx="4">
                  <c:v>16.03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04-496A-8985-515219B7EF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All</c:v>
                </c:pt>
                <c:pt idx="1">
                  <c:v>Small</c:v>
                </c:pt>
                <c:pt idx="2">
                  <c:v>Medium</c:v>
                </c:pt>
                <c:pt idx="3">
                  <c:v>Large</c:v>
                </c:pt>
                <c:pt idx="4">
                  <c:v>XL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21.76</c:v>
                </c:pt>
                <c:pt idx="1">
                  <c:v>43.4</c:v>
                </c:pt>
                <c:pt idx="2">
                  <c:v>22.67</c:v>
                </c:pt>
                <c:pt idx="3">
                  <c:v>21</c:v>
                </c:pt>
                <c:pt idx="4">
                  <c:v>15.49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04-496A-8985-515219B7EF0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All</c:v>
                </c:pt>
                <c:pt idx="1">
                  <c:v>Small</c:v>
                </c:pt>
                <c:pt idx="2">
                  <c:v>Medium</c:v>
                </c:pt>
                <c:pt idx="3">
                  <c:v>Large</c:v>
                </c:pt>
                <c:pt idx="4">
                  <c:v>XL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21.78</c:v>
                </c:pt>
                <c:pt idx="1">
                  <c:v>37.869999999999997</c:v>
                </c:pt>
                <c:pt idx="2">
                  <c:v>22.94</c:v>
                </c:pt>
                <c:pt idx="3">
                  <c:v>20.64</c:v>
                </c:pt>
                <c:pt idx="4">
                  <c:v>16.48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04-496A-8985-515219B7EF0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138293743"/>
        <c:axId val="1138303823"/>
      </c:barChart>
      <c:catAx>
        <c:axId val="11382937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8303823"/>
        <c:crosses val="autoZero"/>
        <c:auto val="1"/>
        <c:lblAlgn val="ctr"/>
        <c:lblOffset val="100"/>
        <c:noMultiLvlLbl val="0"/>
      </c:catAx>
      <c:valAx>
        <c:axId val="1138303823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8293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Hospital and HHA All Payer Margins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583392476933995E-3"/>
          <c:y val="0.15732136379518191"/>
          <c:w val="0.96877217885024836"/>
          <c:h val="0.74471430934357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5.76310095758529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D0-4065-89A5-7D7F19E1A2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Hospitals</c:v>
                </c:pt>
                <c:pt idx="1">
                  <c:v>HHAs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5.3</c:v>
                </c:pt>
                <c:pt idx="1">
                  <c:v>1.48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93-4B2E-B2A8-76EFEF9620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1"/>
              <c:layout>
                <c:manualLayout>
                  <c:x val="1.4194464158976958E-3"/>
                  <c:y val="5.53975654481831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D0-4065-89A5-7D7F19E1A2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Hospitals</c:v>
                </c:pt>
                <c:pt idx="1">
                  <c:v>HHAs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8.8000000000000007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93-4B2E-B2A8-76EFEF96204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Hospitals</c:v>
                </c:pt>
                <c:pt idx="1">
                  <c:v>HHAs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2.7</c:v>
                </c:pt>
                <c:pt idx="1">
                  <c:v>-2.1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93-4B2E-B2A8-76EFEF96204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42389311"/>
        <c:axId val="242389791"/>
      </c:barChart>
      <c:catAx>
        <c:axId val="242389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389791"/>
        <c:crosses val="autoZero"/>
        <c:auto val="1"/>
        <c:lblAlgn val="ctr"/>
        <c:lblOffset val="100"/>
        <c:noMultiLvlLbl val="0"/>
      </c:catAx>
      <c:valAx>
        <c:axId val="242389791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2389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Census 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C9B-4A16-AA24-9D90A62A24E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C9B-4A16-AA24-9D90A62A24E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C9B-4A16-AA24-9D90A62A24E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Medicare</c:v>
                </c:pt>
                <c:pt idx="1">
                  <c:v>Medicaid</c:v>
                </c:pt>
                <c:pt idx="2">
                  <c:v>Other (MA)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45</c:v>
                </c:pt>
                <c:pt idx="1">
                  <c:v>3</c:v>
                </c:pt>
                <c:pt idx="2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87-42DC-9D10-CBBE734BE67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Revenue 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DAF-4E6B-8440-9FBBF6248FE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DAF-4E6B-8440-9FBBF6248FE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DAF-4E6B-8440-9FBBF6248FE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Medicare</c:v>
                </c:pt>
                <c:pt idx="1">
                  <c:v>Medicaid</c:v>
                </c:pt>
                <c:pt idx="2">
                  <c:v>Other (MA)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59</c:v>
                </c:pt>
                <c:pt idx="1">
                  <c:v>5</c:v>
                </c:pt>
                <c:pt idx="2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B7-4C3E-BE2D-11FE6FB154A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All Payer Profit Margin % by Year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8147236803732872E-2"/>
          <c:y val="0.11916390337421628"/>
          <c:w val="0.91714794765237684"/>
          <c:h val="0.604097709195436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>
                <a:shade val="65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Medicare</c:v>
                </c:pt>
                <c:pt idx="1">
                  <c:v>MA</c:v>
                </c:pt>
                <c:pt idx="2">
                  <c:v>All Payer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20.97</c:v>
                </c:pt>
                <c:pt idx="1">
                  <c:v>-40.729999999999997</c:v>
                </c:pt>
                <c:pt idx="2">
                  <c:v>1.48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FA-46E6-B61F-DC86454A1C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Medicare</c:v>
                </c:pt>
                <c:pt idx="1">
                  <c:v>MA</c:v>
                </c:pt>
                <c:pt idx="2">
                  <c:v>All Payer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24.53</c:v>
                </c:pt>
                <c:pt idx="1">
                  <c:v>-52.44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FA-46E6-B61F-DC86454A1CC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>
                <a:tint val="65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Medicare</c:v>
                </c:pt>
                <c:pt idx="1">
                  <c:v>MA</c:v>
                </c:pt>
                <c:pt idx="2">
                  <c:v>All Payer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21.91</c:v>
                </c:pt>
                <c:pt idx="1">
                  <c:v>-47.11</c:v>
                </c:pt>
                <c:pt idx="2">
                  <c:v>-2.1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FA-46E6-B61F-DC86454A1C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0665840"/>
        <c:axId val="1580663440"/>
      </c:barChart>
      <c:catAx>
        <c:axId val="1580665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0663440"/>
        <c:crosses val="autoZero"/>
        <c:auto val="1"/>
        <c:lblAlgn val="ctr"/>
        <c:lblOffset val="100"/>
        <c:noMultiLvlLbl val="0"/>
      </c:catAx>
      <c:valAx>
        <c:axId val="158066344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06658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>
                <a:solidFill>
                  <a:schemeClr val="bg1"/>
                </a:solidFill>
              </a:rPr>
              <a:t>% of HHAs Reporting Negative Net Income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All</c:v>
                </c:pt>
                <c:pt idx="1">
                  <c:v>Small</c:v>
                </c:pt>
                <c:pt idx="2">
                  <c:v>Medium</c:v>
                </c:pt>
                <c:pt idx="3">
                  <c:v>Large</c:v>
                </c:pt>
                <c:pt idx="4">
                  <c:v>XL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30.6</c:v>
                </c:pt>
                <c:pt idx="1">
                  <c:v>35.229999999999997</c:v>
                </c:pt>
                <c:pt idx="2">
                  <c:v>27.64</c:v>
                </c:pt>
                <c:pt idx="3">
                  <c:v>18.48</c:v>
                </c:pt>
                <c:pt idx="4">
                  <c:v>20.9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FA-46E6-B61F-DC86454A1C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All</c:v>
                </c:pt>
                <c:pt idx="1">
                  <c:v>Small</c:v>
                </c:pt>
                <c:pt idx="2">
                  <c:v>Medium</c:v>
                </c:pt>
                <c:pt idx="3">
                  <c:v>Large</c:v>
                </c:pt>
                <c:pt idx="4">
                  <c:v>XL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32.65</c:v>
                </c:pt>
                <c:pt idx="1">
                  <c:v>37.78</c:v>
                </c:pt>
                <c:pt idx="2">
                  <c:v>29.54</c:v>
                </c:pt>
                <c:pt idx="3">
                  <c:v>22.03</c:v>
                </c:pt>
                <c:pt idx="4">
                  <c:v>18.38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FA-46E6-B61F-DC86454A1CC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All</c:v>
                </c:pt>
                <c:pt idx="1">
                  <c:v>Small</c:v>
                </c:pt>
                <c:pt idx="2">
                  <c:v>Medium</c:v>
                </c:pt>
                <c:pt idx="3">
                  <c:v>Large</c:v>
                </c:pt>
                <c:pt idx="4">
                  <c:v>XL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38.270000000000003</c:v>
                </c:pt>
                <c:pt idx="1">
                  <c:v>41.08</c:v>
                </c:pt>
                <c:pt idx="2">
                  <c:v>37.19</c:v>
                </c:pt>
                <c:pt idx="3">
                  <c:v>30.8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FA-46E6-B61F-DC86454A1C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1580665840"/>
        <c:axId val="1580663440"/>
      </c:barChart>
      <c:catAx>
        <c:axId val="1580665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0663440"/>
        <c:crosses val="autoZero"/>
        <c:auto val="1"/>
        <c:lblAlgn val="ctr"/>
        <c:lblOffset val="100"/>
        <c:noMultiLvlLbl val="0"/>
      </c:catAx>
      <c:valAx>
        <c:axId val="1580663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06658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64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Medicare Part A Census Percentage vs MA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XL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41.85</c:v>
                </c:pt>
                <c:pt idx="1">
                  <c:v>37.76</c:v>
                </c:pt>
                <c:pt idx="2">
                  <c:v>36.4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B8-4D3A-9E18-3E85C7626C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Large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48.05</c:v>
                </c:pt>
                <c:pt idx="1">
                  <c:v>45.74</c:v>
                </c:pt>
                <c:pt idx="2">
                  <c:v>44.92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B8-4D3A-9E18-3E85C7626CA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Medium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57.29</c:v>
                </c:pt>
                <c:pt idx="1">
                  <c:v>53.74</c:v>
                </c:pt>
                <c:pt idx="2">
                  <c:v>51.56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B8-4D3A-9E18-3E85C7626CA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Small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72.650000000000006</c:v>
                </c:pt>
                <c:pt idx="1">
                  <c:v>70.8</c:v>
                </c:pt>
                <c:pt idx="2">
                  <c:v>68.63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B8-4D3A-9E18-3E85C7626CA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Sheet1!$F$2:$F$4</c:f>
              <c:numCache>
                <c:formatCode>General</c:formatCode>
                <c:ptCount val="3"/>
                <c:pt idx="0">
                  <c:v>51.02</c:v>
                </c:pt>
                <c:pt idx="1">
                  <c:v>47.32</c:v>
                </c:pt>
                <c:pt idx="2">
                  <c:v>46.48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B8-4D3A-9E18-3E85C7626CA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700682991"/>
        <c:axId val="1700681551"/>
      </c:barChart>
      <c:catAx>
        <c:axId val="17006829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681551"/>
        <c:crosses val="autoZero"/>
        <c:auto val="1"/>
        <c:lblAlgn val="ctr"/>
        <c:lblOffset val="100"/>
        <c:noMultiLvlLbl val="0"/>
      </c:catAx>
      <c:valAx>
        <c:axId val="170068155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682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Medicare Profit Margins by Size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4601344809133393E-2"/>
          <c:y val="0.15153663264024617"/>
          <c:w val="0.91531496704197468"/>
          <c:h val="0.69191636539189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5"/>
                <c:pt idx="0">
                  <c:v>All</c:v>
                </c:pt>
                <c:pt idx="1">
                  <c:v>Small</c:v>
                </c:pt>
                <c:pt idx="2">
                  <c:v>Medium</c:v>
                </c:pt>
                <c:pt idx="3">
                  <c:v>Large</c:v>
                </c:pt>
                <c:pt idx="4">
                  <c:v>XL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20.95</c:v>
                </c:pt>
                <c:pt idx="1">
                  <c:v>-4.68</c:v>
                </c:pt>
                <c:pt idx="2">
                  <c:v>13.96</c:v>
                </c:pt>
                <c:pt idx="3">
                  <c:v>24.15</c:v>
                </c:pt>
                <c:pt idx="4">
                  <c:v>30.05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E3-4487-9D11-E49E87AC2A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5"/>
                <c:pt idx="0">
                  <c:v>All</c:v>
                </c:pt>
                <c:pt idx="1">
                  <c:v>Small</c:v>
                </c:pt>
                <c:pt idx="2">
                  <c:v>Medium</c:v>
                </c:pt>
                <c:pt idx="3">
                  <c:v>Large</c:v>
                </c:pt>
                <c:pt idx="4">
                  <c:v>XL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24.53</c:v>
                </c:pt>
                <c:pt idx="1">
                  <c:v>-3.32</c:v>
                </c:pt>
                <c:pt idx="2">
                  <c:v>18.420000000000002</c:v>
                </c:pt>
                <c:pt idx="3">
                  <c:v>22.76</c:v>
                </c:pt>
                <c:pt idx="4">
                  <c:v>36.78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E3-4487-9D11-E49E87AC2A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5"/>
                <c:pt idx="0">
                  <c:v>All</c:v>
                </c:pt>
                <c:pt idx="1">
                  <c:v>Small</c:v>
                </c:pt>
                <c:pt idx="2">
                  <c:v>Medium</c:v>
                </c:pt>
                <c:pt idx="3">
                  <c:v>Large</c:v>
                </c:pt>
                <c:pt idx="4">
                  <c:v>XL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21.91</c:v>
                </c:pt>
                <c:pt idx="1">
                  <c:v>-1.23</c:v>
                </c:pt>
                <c:pt idx="2">
                  <c:v>16.8</c:v>
                </c:pt>
                <c:pt idx="3">
                  <c:v>22.43</c:v>
                </c:pt>
                <c:pt idx="4">
                  <c:v>31.14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E3-4487-9D11-E49E87AC2AA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76080880"/>
        <c:axId val="1576081840"/>
      </c:barChart>
      <c:catAx>
        <c:axId val="1576080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6081840"/>
        <c:crosses val="autoZero"/>
        <c:auto val="1"/>
        <c:lblAlgn val="ctr"/>
        <c:lblOffset val="100"/>
        <c:noMultiLvlLbl val="0"/>
      </c:catAx>
      <c:valAx>
        <c:axId val="157608184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608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Medicare</a:t>
            </a:r>
            <a:r>
              <a:rPr lang="en-US" baseline="0" dirty="0"/>
              <a:t> Visits Per Census by Size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All</c:v>
                </c:pt>
                <c:pt idx="1">
                  <c:v>Small</c:v>
                </c:pt>
                <c:pt idx="2">
                  <c:v>Medium</c:v>
                </c:pt>
                <c:pt idx="3">
                  <c:v>Large</c:v>
                </c:pt>
                <c:pt idx="4">
                  <c:v>XL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22.56</c:v>
                </c:pt>
                <c:pt idx="1">
                  <c:v>33.130000000000003</c:v>
                </c:pt>
                <c:pt idx="2">
                  <c:v>23.65</c:v>
                </c:pt>
                <c:pt idx="3">
                  <c:v>22.56</c:v>
                </c:pt>
                <c:pt idx="4">
                  <c:v>17.09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04-496A-8985-515219B7EF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All</c:v>
                </c:pt>
                <c:pt idx="1">
                  <c:v>Small</c:v>
                </c:pt>
                <c:pt idx="2">
                  <c:v>Medium</c:v>
                </c:pt>
                <c:pt idx="3">
                  <c:v>Large</c:v>
                </c:pt>
                <c:pt idx="4">
                  <c:v>XL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20.93</c:v>
                </c:pt>
                <c:pt idx="1">
                  <c:v>30.67</c:v>
                </c:pt>
                <c:pt idx="2">
                  <c:v>22.05</c:v>
                </c:pt>
                <c:pt idx="3">
                  <c:v>20.93</c:v>
                </c:pt>
                <c:pt idx="4">
                  <c:v>16.32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04-496A-8985-515219B7EF0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All</c:v>
                </c:pt>
                <c:pt idx="1">
                  <c:v>Small</c:v>
                </c:pt>
                <c:pt idx="2">
                  <c:v>Medium</c:v>
                </c:pt>
                <c:pt idx="3">
                  <c:v>Large</c:v>
                </c:pt>
                <c:pt idx="4">
                  <c:v>XL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20.86</c:v>
                </c:pt>
                <c:pt idx="1">
                  <c:v>29.5</c:v>
                </c:pt>
                <c:pt idx="2">
                  <c:v>21.14</c:v>
                </c:pt>
                <c:pt idx="3">
                  <c:v>20.88</c:v>
                </c:pt>
                <c:pt idx="4">
                  <c:v>16.66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04-496A-8985-515219B7EF0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138293743"/>
        <c:axId val="1138303823"/>
      </c:barChart>
      <c:catAx>
        <c:axId val="11382937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8303823"/>
        <c:crosses val="autoZero"/>
        <c:auto val="1"/>
        <c:lblAlgn val="ctr"/>
        <c:lblOffset val="100"/>
        <c:noMultiLvlLbl val="0"/>
      </c:catAx>
      <c:valAx>
        <c:axId val="1138303823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8293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EDD12-BCD5-485B-BCBC-34BB01D7923C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230DF-5933-439D-898F-38E9AC9BA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5177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59700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02272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236084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87835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89195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34145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9660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07077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833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>
              <a:spcBef>
                <a:spcPts val="18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922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05106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nten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9436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392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ontent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3695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en-US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229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07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1504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60976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36695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83123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34007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47014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29816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22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  <p:sldLayoutId id="2147483756" r:id="rId20"/>
    <p:sldLayoutId id="2147483757" r:id="rId21"/>
    <p:sldLayoutId id="2147483758" r:id="rId22"/>
    <p:sldLayoutId id="2147483759" r:id="rId23"/>
    <p:sldLayoutId id="2147483711" r:id="rId2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00" userDrawn="1">
          <p15:clr>
            <a:srgbClr val="547EBF"/>
          </p15:clr>
        </p15:guide>
        <p15:guide id="2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2.png"/><Relationship Id="rId7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Project Sword</a:t>
            </a:r>
            <a:br>
              <a:rPr lang="en-US" dirty="0"/>
            </a:br>
            <a:r>
              <a:rPr lang="en-US" dirty="0"/>
              <a:t>a MedPAC Rebuttal</a:t>
            </a:r>
          </a:p>
        </p:txBody>
      </p:sp>
      <p:pic>
        <p:nvPicPr>
          <p:cNvPr id="9" name="Picture Placeholder 8" descr="A sword with a light shining through it">
            <a:extLst>
              <a:ext uri="{FF2B5EF4-FFF2-40B4-BE49-F238E27FC236}">
                <a16:creationId xmlns:a16="http://schemas.microsoft.com/office/drawing/2014/main" id="{0854A389-5BD3-372F-C854-94326A02483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" r="7914"/>
          <a:stretch>
            <a:fillRect/>
          </a:stretch>
        </p:blipFill>
        <p:spPr/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AAC3E8-90C8-E8F9-6DED-2DBA72268C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Analyzing cost report data to reveal the true financial status and trends of home health agencies</a:t>
            </a:r>
          </a:p>
          <a:p>
            <a:r>
              <a:rPr lang="en-US" dirty="0"/>
              <a:t>By Kalon Mitchell</a:t>
            </a:r>
          </a:p>
        </p:txBody>
      </p:sp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25FF3-A58F-BC3E-69FC-F583520CC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HHAs Reporting Losses Are Increasing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7CD1228F-83A9-9C14-4033-AEC0B9AA6743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709382916"/>
              </p:ext>
            </p:extLst>
          </p:nvPr>
        </p:nvGraphicFramePr>
        <p:xfrm>
          <a:off x="593725" y="2253674"/>
          <a:ext cx="10972800" cy="4012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2794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B157F5-F992-6ED7-3B0F-8459E5169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Medicare Part A as a Percentage of all Medicare (MA + Part A) by Agency Size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57BB84B-59B5-57AE-8D9B-28560EC9BA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8756894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0257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AEA421-5F29-4BA7-9360-2501B5987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7">
            <a:extLst>
              <a:ext uri="{FF2B5EF4-FFF2-40B4-BE49-F238E27FC236}">
                <a16:creationId xmlns:a16="http://schemas.microsoft.com/office/drawing/2014/main" id="{9348F0CB-4904-4DEF-BDD4-ADEC2DCC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2D4B22-B131-F3D2-BAEE-E82D52134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0">
                <a:solidFill>
                  <a:srgbClr val="EBEBEB"/>
                </a:solidFill>
              </a:rPr>
              <a:t>Medicare Margins and Visits by HHA Size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583E1B8-79B3-49BB-8704-58E4AB1AF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BB34D5F-2B87-438E-8236-69C6068D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FC7A561-CFF9-27EE-37A6-01F33D8FF5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8162610"/>
              </p:ext>
            </p:extLst>
          </p:nvPr>
        </p:nvGraphicFramePr>
        <p:xfrm>
          <a:off x="648931" y="2508516"/>
          <a:ext cx="5587410" cy="4188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2FBEE18A-0017-2490-DFB9-977DBEA147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4706980"/>
              </p:ext>
            </p:extLst>
          </p:nvPr>
        </p:nvGraphicFramePr>
        <p:xfrm>
          <a:off x="6506055" y="2502332"/>
          <a:ext cx="5308781" cy="4194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209833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7AEA421-5F29-4BA7-9360-2501B5987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2D4B22-B131-F3D2-BAEE-E82D52134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0" dirty="0">
                <a:solidFill>
                  <a:srgbClr val="EBEBEB"/>
                </a:solidFill>
              </a:rPr>
              <a:t>All Payer Margins and Visits by HHA Size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BB34D5F-2B87-438E-8236-69C6068D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FC7A561-CFF9-27EE-37A6-01F33D8FF5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1995215"/>
              </p:ext>
            </p:extLst>
          </p:nvPr>
        </p:nvGraphicFramePr>
        <p:xfrm>
          <a:off x="409913" y="2563411"/>
          <a:ext cx="5686086" cy="3665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2FBEE18A-0017-2490-DFB9-977DBEA147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6079532"/>
              </p:ext>
            </p:extLst>
          </p:nvPr>
        </p:nvGraphicFramePr>
        <p:xfrm>
          <a:off x="6670515" y="2563412"/>
          <a:ext cx="4940392" cy="3665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7110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7D2EA-0E18-EE5C-7069-7694DCB5D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445" y="301414"/>
            <a:ext cx="9404723" cy="1400530"/>
          </a:xfrm>
        </p:spPr>
        <p:txBody>
          <a:bodyPr/>
          <a:lstStyle/>
          <a:p>
            <a:pPr algn="ctr"/>
            <a:r>
              <a:rPr lang="en-US" sz="3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WellSky Data Shows </a:t>
            </a:r>
            <a:r>
              <a:rPr lang="en-US" sz="3200" dirty="0">
                <a:solidFill>
                  <a:srgbClr val="EBEBEB"/>
                </a:solidFill>
              </a:rPr>
              <a:t>Increasing </a:t>
            </a:r>
            <a:br>
              <a:rPr lang="en-US" sz="3200" dirty="0">
                <a:solidFill>
                  <a:srgbClr val="EBEBEB"/>
                </a:solidFill>
              </a:rPr>
            </a:br>
            <a:r>
              <a:rPr lang="en-US" sz="3200" dirty="0">
                <a:solidFill>
                  <a:srgbClr val="EBEBEB"/>
                </a:solidFill>
              </a:rPr>
              <a:t>HHA</a:t>
            </a:r>
            <a:r>
              <a:rPr lang="en-US" sz="3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Referral Rejections</a:t>
            </a:r>
            <a:endParaRPr lang="en-US" sz="3200" dirty="0"/>
          </a:p>
        </p:txBody>
      </p:sp>
      <p:pic>
        <p:nvPicPr>
          <p:cNvPr id="4" name="Content Placeholder 4" descr="A graph of a growing graph">
            <a:extLst>
              <a:ext uri="{FF2B5EF4-FFF2-40B4-BE49-F238E27FC236}">
                <a16:creationId xmlns:a16="http://schemas.microsoft.com/office/drawing/2014/main" id="{FD89B963-F561-F5B1-D979-6B670D7DE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515" y="1417978"/>
            <a:ext cx="7620584" cy="53153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55625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98C688F-707F-17EB-B397-F5F493F47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309349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Conclusions and Questions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2ABA0D-685D-E732-15DC-9AB402939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716" y="2452350"/>
            <a:ext cx="11551700" cy="37960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The home health industry is contracting at an increasing rate.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Small agencies (57% of all agencies) are disproportionately affected.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Small agencies can’t cut visits due to scale of workforce.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All agencies pay the same Behavioral Adjustment (BA) permanent adjustment “tax” regardless of their individual behavior.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Capital investment and acquisitions are stalled due to poor overall margins and the threat of additional cuts.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Hospitals have better overall margins than HHAs, yet…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Hospitals have a recommended increase of 3% by MedPAC.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HHAs have a recommended decrease of 7%.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MedPAC and CMS portray HHAs as overly profitable using just Medicare margins, overall margins show an industry in crisis.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Why is this missing HHA all payer data not provided by MedPAC?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What is the future for HHAs and all healthcare with these home health BA cuts continuing?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What is happening now, after 2022?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95414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D27CF008-4B18-436D-B2D5-C1346C124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E22DAD8-5F67-4B73-ADA9-06EF381F7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4B625E-F731-5D7F-B92B-ADF6EA710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9149350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MedPAC’s</a:t>
            </a:r>
            <a:r>
              <a:rPr lang="en-US" sz="2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Criteria for Recommending Base Rate Changes (March 2024 Report)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DE482A-1AB6-5CCF-326E-5425F9D78A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7290" y="76200"/>
            <a:ext cx="9138612" cy="410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64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28E0A7-E176-CE7F-27E2-4B9FB79C3C24}"/>
              </a:ext>
            </a:extLst>
          </p:cNvPr>
          <p:cNvSpPr txBox="1"/>
          <p:nvPr/>
        </p:nvSpPr>
        <p:spPr>
          <a:xfrm>
            <a:off x="1874849" y="631529"/>
            <a:ext cx="741223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0" dirty="0" err="1">
                <a:solidFill>
                  <a:schemeClr val="tx2"/>
                </a:solidFill>
              </a:rPr>
              <a:t>MedPAC’s</a:t>
            </a:r>
            <a:r>
              <a:rPr lang="en-US" sz="3200" b="0" dirty="0">
                <a:solidFill>
                  <a:schemeClr val="tx2"/>
                </a:solidFill>
              </a:rPr>
              <a:t> Analysis of Hospital Profits </a:t>
            </a:r>
            <a:br>
              <a:rPr lang="en-US" sz="3200" b="0" dirty="0">
                <a:solidFill>
                  <a:schemeClr val="tx2"/>
                </a:solidFill>
              </a:rPr>
            </a:br>
            <a:r>
              <a:rPr lang="en-US" sz="3200" b="0" dirty="0">
                <a:solidFill>
                  <a:schemeClr val="tx2"/>
                </a:solidFill>
              </a:rPr>
              <a:t>All-Payer and Medicare Only 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3CC2C6-0EDA-D54C-DBD6-E292056D6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70" y="2628269"/>
            <a:ext cx="5458968" cy="32742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809385-3EF8-9D69-CAE4-2EC93F418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28932"/>
            <a:ext cx="5817330" cy="32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33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853BBC-2597-70B6-549F-FF15ED2F5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979" y="355116"/>
            <a:ext cx="8953700" cy="78629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b="0" dirty="0" err="1">
                <a:solidFill>
                  <a:schemeClr val="tx2"/>
                </a:solidFill>
              </a:rPr>
              <a:t>MedPAC's</a:t>
            </a:r>
            <a:r>
              <a:rPr lang="en-US" sz="3100" b="0" dirty="0">
                <a:solidFill>
                  <a:schemeClr val="tx2"/>
                </a:solidFill>
              </a:rPr>
              <a:t> Analysis of HHA Profits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41A232F-E37A-CA07-7EEE-4FE74CE44F6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7"/>
          <a:srcRect r="1" b="6750"/>
          <a:stretch/>
        </p:blipFill>
        <p:spPr>
          <a:xfrm>
            <a:off x="559050" y="917622"/>
            <a:ext cx="8044581" cy="566374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D5CC41-CD5D-4748-1786-19840832F2C2}"/>
              </a:ext>
            </a:extLst>
          </p:cNvPr>
          <p:cNvSpPr txBox="1">
            <a:spLocks/>
          </p:cNvSpPr>
          <p:nvPr/>
        </p:nvSpPr>
        <p:spPr>
          <a:xfrm>
            <a:off x="8638941" y="2669685"/>
            <a:ext cx="3125687" cy="2947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8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3464" algn="l" defTabSz="457200" rtl="0" eaLnBrk="1" latinLnBrk="0" hangingPunct="1">
              <a:spcBef>
                <a:spcPts val="18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83464" algn="l" defTabSz="457200" rtl="0" eaLnBrk="1" latinLnBrk="0" hangingPunct="1">
              <a:spcBef>
                <a:spcPts val="18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83464" algn="l" defTabSz="457200" rtl="0" eaLnBrk="1" latinLnBrk="0" hangingPunct="1">
              <a:spcBef>
                <a:spcPts val="18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83464" algn="l" defTabSz="457200" rtl="0" eaLnBrk="1" latinLnBrk="0" hangingPunct="1">
              <a:spcBef>
                <a:spcPts val="18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spcBef>
                <a:spcPts val="1000"/>
              </a:spcBef>
              <a:buFont typeface="Wingdings 3" charset="2"/>
              <a:buChar char=""/>
            </a:pPr>
            <a:r>
              <a:rPr lang="en-US" sz="1800" dirty="0" err="1"/>
              <a:t>MedPAC</a:t>
            </a:r>
            <a:r>
              <a:rPr lang="en-US" sz="1800" dirty="0"/>
              <a:t> provides no charts or data for All-Payer margins for HHAs</a:t>
            </a:r>
          </a:p>
          <a:p>
            <a:pPr>
              <a:spcBef>
                <a:spcPts val="1000"/>
              </a:spcBef>
              <a:buFont typeface="Wingdings 3" charset="2"/>
              <a:buChar char=""/>
            </a:pPr>
            <a:r>
              <a:rPr lang="en-US" sz="1800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971363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9702366-EABB-A6E7-8281-BA6FD4E6A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MedPAC vs Sword    Margin Calculation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5FBCDB14-511C-DE36-FCFF-7EA3419641A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37808058"/>
              </p:ext>
            </p:extLst>
          </p:nvPr>
        </p:nvGraphicFramePr>
        <p:xfrm>
          <a:off x="356901" y="2452277"/>
          <a:ext cx="8126205" cy="407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2841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B4C9-1F31-E750-446A-E6C816727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118991" cy="1039652"/>
          </a:xfrm>
        </p:spPr>
        <p:txBody>
          <a:bodyPr/>
          <a:lstStyle/>
          <a:p>
            <a:r>
              <a:rPr lang="en-US" sz="3200" dirty="0"/>
              <a:t>MedPAC Recommends Hospital base rates up 3% and HHAs Down 7% for 2025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249A951-6F7D-A487-07E1-A78099664A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011786"/>
              </p:ext>
            </p:extLst>
          </p:nvPr>
        </p:nvGraphicFramePr>
        <p:xfrm>
          <a:off x="741003" y="1569559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8E398F9-299C-CE63-4AA0-3693A852B98F}"/>
              </a:ext>
            </a:extLst>
          </p:cNvPr>
          <p:cNvSpPr txBox="1"/>
          <p:nvPr/>
        </p:nvSpPr>
        <p:spPr>
          <a:xfrm>
            <a:off x="1578633" y="5842510"/>
            <a:ext cx="785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Hospital Data from MedPAC – HHA Data from Sword</a:t>
            </a:r>
          </a:p>
          <a:p>
            <a:r>
              <a:rPr lang="en-US" dirty="0"/>
              <a:t>Source: Cost Report Data through 1</a:t>
            </a:r>
            <a:r>
              <a:rPr lang="en-US" baseline="30000" dirty="0"/>
              <a:t>st</a:t>
            </a:r>
            <a:r>
              <a:rPr lang="en-US" dirty="0"/>
              <a:t> Quarter 2024</a:t>
            </a:r>
          </a:p>
        </p:txBody>
      </p:sp>
    </p:spTree>
    <p:extLst>
      <p:ext uri="{BB962C8B-B14F-4D97-AF65-F5344CB8AC3E}">
        <p14:creationId xmlns:p14="http://schemas.microsoft.com/office/powerpoint/2010/main" val="3014568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D34788-DC4E-4D0B-2598-0A1DECF3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 b="0">
                <a:solidFill>
                  <a:schemeClr val="tx2"/>
                </a:solidFill>
              </a:rPr>
              <a:t>Home Health Census and Revenue by Financial Class – 2022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94DB01E-33BB-FC46-3089-387211D820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8145626"/>
              </p:ext>
            </p:extLst>
          </p:nvPr>
        </p:nvGraphicFramePr>
        <p:xfrm>
          <a:off x="646111" y="2438573"/>
          <a:ext cx="4318980" cy="3459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ED6F53CF-ADA6-1243-6739-8B1104F0C2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1977870"/>
              </p:ext>
            </p:extLst>
          </p:nvPr>
        </p:nvGraphicFramePr>
        <p:xfrm>
          <a:off x="5731484" y="2438573"/>
          <a:ext cx="4318979" cy="3459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879521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25FF3-A58F-BC3E-69FC-F583520CC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02401"/>
            <a:ext cx="10972800" cy="755132"/>
          </a:xfrm>
        </p:spPr>
        <p:txBody>
          <a:bodyPr/>
          <a:lstStyle/>
          <a:p>
            <a:r>
              <a:rPr lang="en-US" dirty="0"/>
              <a:t>HHA Margins for Medicare and MA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7CD1228F-83A9-9C14-4033-AEC0B9AA6743}"/>
              </a:ext>
            </a:extLst>
          </p:cNvPr>
          <p:cNvGraphicFramePr>
            <a:graphicFrameLocks noGrp="1"/>
          </p:cNvGraphicFramePr>
          <p:nvPr>
            <p:ph type="tbl" sz="quarter" idx="10"/>
          </p:nvPr>
        </p:nvGraphicFramePr>
        <p:xfrm>
          <a:off x="594360" y="1377868"/>
          <a:ext cx="10972800" cy="5006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0959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2874B-77C3-8560-B7B2-EE541E9AA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Down Cost Reports by HHA Size Using Annual Census for 2022</a:t>
            </a:r>
          </a:p>
        </p:txBody>
      </p:sp>
      <p:graphicFrame>
        <p:nvGraphicFramePr>
          <p:cNvPr id="5" name="Table Placeholder 4">
            <a:extLst>
              <a:ext uri="{FF2B5EF4-FFF2-40B4-BE49-F238E27FC236}">
                <a16:creationId xmlns:a16="http://schemas.microsoft.com/office/drawing/2014/main" id="{A59AB30C-F1E9-9EE0-67F0-534E6289BDD3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4008392765"/>
              </p:ext>
            </p:extLst>
          </p:nvPr>
        </p:nvGraphicFramePr>
        <p:xfrm>
          <a:off x="593725" y="2628900"/>
          <a:ext cx="10972797" cy="18542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657599">
                  <a:extLst>
                    <a:ext uri="{9D8B030D-6E8A-4147-A177-3AD203B41FA5}">
                      <a16:colId xmlns:a16="http://schemas.microsoft.com/office/drawing/2014/main" val="57049759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2651100782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3403339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Agency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of All HHAs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of All Census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995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Small (0 – 500)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246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Medium (501 – 1500)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22.54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717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Large (1501 – 5000)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34.98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37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XL (5000+)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31.57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916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1409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4B194E-8B30-4377-8C59-ECFB902D2A2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92DB9E12-8AC3-4138-BF4D-720A5525A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15616</TotalTime>
  <Words>451</Words>
  <Application>Microsoft Office PowerPoint</Application>
  <PresentationFormat>Widescreen</PresentationFormat>
  <Paragraphs>64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Wingdings</vt:lpstr>
      <vt:lpstr>Wingdings 3</vt:lpstr>
      <vt:lpstr>Ion</vt:lpstr>
      <vt:lpstr>Project Sword a MedPAC Rebuttal</vt:lpstr>
      <vt:lpstr>MedPAC’s Criteria for Recommending Base Rate Changes (March 2024 Report)</vt:lpstr>
      <vt:lpstr>PowerPoint Presentation</vt:lpstr>
      <vt:lpstr>MedPAC's Analysis of HHA Profits</vt:lpstr>
      <vt:lpstr>MedPAC vs Sword    Margin Calculation</vt:lpstr>
      <vt:lpstr>MedPAC Recommends Hospital base rates up 3% and HHAs Down 7% for 2025</vt:lpstr>
      <vt:lpstr>Home Health Census and Revenue by Financial Class – 2022</vt:lpstr>
      <vt:lpstr>HHA Margins for Medicare and MA</vt:lpstr>
      <vt:lpstr>Breaking Down Cost Reports by HHA Size Using Annual Census for 2022</vt:lpstr>
      <vt:lpstr>HHAs Reporting Losses Are Increasing</vt:lpstr>
      <vt:lpstr>Medicare Part A as a Percentage of all Medicare (MA + Part A) by Agency Size</vt:lpstr>
      <vt:lpstr>Medicare Margins and Visits by HHA Size</vt:lpstr>
      <vt:lpstr>All Payer Margins and Visits by HHA Size</vt:lpstr>
      <vt:lpstr>WellSky Data Shows Increasing  HHA Referral Rejections</vt:lpstr>
      <vt:lpstr>Conclusions and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Sword a MedPAC Rebuttal</dc:title>
  <dc:creator>Kalon Mitchell</dc:creator>
  <cp:lastModifiedBy>Kalon Mitchell</cp:lastModifiedBy>
  <cp:revision>33</cp:revision>
  <dcterms:created xsi:type="dcterms:W3CDTF">2024-06-01T11:26:35Z</dcterms:created>
  <dcterms:modified xsi:type="dcterms:W3CDTF">2024-08-20T13:31:22Z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